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64" r:id="rId2"/>
    <p:sldId id="270" r:id="rId3"/>
    <p:sldId id="287" r:id="rId4"/>
    <p:sldId id="274" r:id="rId5"/>
    <p:sldId id="276" r:id="rId6"/>
    <p:sldId id="275" r:id="rId7"/>
    <p:sldId id="277" r:id="rId8"/>
    <p:sldId id="278" r:id="rId9"/>
    <p:sldId id="285" r:id="rId10"/>
    <p:sldId id="289" r:id="rId11"/>
    <p:sldId id="292" r:id="rId12"/>
    <p:sldId id="293" r:id="rId13"/>
    <p:sldId id="286" r:id="rId14"/>
    <p:sldId id="280" r:id="rId15"/>
    <p:sldId id="281" r:id="rId16"/>
    <p:sldId id="282" r:id="rId17"/>
    <p:sldId id="283" r:id="rId18"/>
    <p:sldId id="284" r:id="rId19"/>
    <p:sldId id="299" r:id="rId20"/>
    <p:sldId id="300" r:id="rId21"/>
    <p:sldId id="301" r:id="rId22"/>
    <p:sldId id="302" r:id="rId23"/>
    <p:sldId id="296" r:id="rId24"/>
    <p:sldId id="303" r:id="rId25"/>
    <p:sldId id="298" r:id="rId26"/>
    <p:sldId id="304" r:id="rId27"/>
    <p:sldId id="297" r:id="rId28"/>
    <p:sldId id="269" r:id="rId29"/>
    <p:sldId id="260" r:id="rId30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3F3F5"/>
    <a:srgbClr val="FFFFFF"/>
    <a:srgbClr val="87806D"/>
    <a:srgbClr val="FD9301"/>
    <a:srgbClr val="E3D096"/>
    <a:srgbClr val="53929B"/>
    <a:srgbClr val="393939"/>
    <a:srgbClr val="88888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82927" autoAdjust="0"/>
  </p:normalViewPr>
  <p:slideViewPr>
    <p:cSldViewPr showGuides="1">
      <p:cViewPr varScale="1">
        <p:scale>
          <a:sx n="101" d="100"/>
          <a:sy n="101" d="100"/>
        </p:scale>
        <p:origin x="1952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字太小</a:t>
            </a:r>
            <a:endParaRPr kumimoji="1" lang="en-US" altLang="zh-TW" dirty="0" smtClean="0"/>
          </a:p>
          <a:p>
            <a:r>
              <a:rPr kumimoji="1" lang="zh-TW" altLang="en-US" dirty="0" smtClean="0"/>
              <a:t>順序調整，第一個放其他人沒做的，最重點（亮點）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71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箭頭線說明，容易誤導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1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＊說明字體變大</a:t>
            </a:r>
            <a:endParaRPr kumimoji="1" lang="en-US" altLang="zh-TW" dirty="0" smtClean="0"/>
          </a:p>
          <a:p>
            <a:r>
              <a:rPr kumimoji="1" lang="zh-TW" altLang="en-US" dirty="0" smtClean="0"/>
              <a:t>＊說明由上到下、左到右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60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36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避免過多選擇而分心（舉例一般電商網站太多商品的問題）</a:t>
            </a:r>
            <a:endParaRPr kumimoji="1" lang="en-US" altLang="zh-TW" dirty="0" smtClean="0"/>
          </a:p>
          <a:p>
            <a:r>
              <a:rPr kumimoji="1" lang="zh-TW" altLang="en-US" dirty="0" smtClean="0"/>
              <a:t>把圖標簡化</a:t>
            </a:r>
            <a:r>
              <a:rPr kumimoji="1" lang="en-US" altLang="zh-TW" dirty="0" smtClean="0"/>
              <a:t>icon</a:t>
            </a:r>
            <a:r>
              <a:rPr kumimoji="1" lang="zh-TW" altLang="en-US" dirty="0" smtClean="0"/>
              <a:t>應用的位置講出來</a:t>
            </a:r>
            <a:endParaRPr kumimoji="1" lang="en-US" altLang="zh-TW" dirty="0" smtClean="0"/>
          </a:p>
          <a:p>
            <a:r>
              <a:rPr kumimoji="1" lang="zh-TW" altLang="en-US" dirty="0" smtClean="0"/>
              <a:t>有提到的設計，後面技術點要呼應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3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="" xmlns:a16="http://schemas.microsoft.com/office/drawing/2014/main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microsoft.com/office/2007/relationships/hdphoto" Target="../media/hdphoto1.wdp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4"/>
          <p:cNvSpPr txBox="1">
            <a:spLocks/>
          </p:cNvSpPr>
          <p:nvPr/>
        </p:nvSpPr>
        <p:spPr bwMode="ltGray">
          <a:xfrm>
            <a:off x="1172890" y="4316189"/>
            <a:ext cx="7560220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、王亭又老師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704528" y="879823"/>
            <a:ext cx="4945461" cy="1872208"/>
            <a:chOff x="1353600" y="1556792"/>
            <a:chExt cx="7199800" cy="272563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16746">
              <a:off x="1353600" y="1556792"/>
              <a:ext cx="7199800" cy="272563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327" y="2358750"/>
              <a:ext cx="4551930" cy="1316087"/>
            </a:xfrm>
            <a:prstGeom prst="rect">
              <a:avLst/>
            </a:prstGeom>
          </p:spPr>
        </p:pic>
      </p:grp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0" y="2340000"/>
            <a:ext cx="9906000" cy="72008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網路書店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" y="1430337"/>
            <a:ext cx="9906000" cy="5427663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</a:t>
            </a:r>
            <a:r>
              <a:rPr lang="en-US" altLang="zh-TW" dirty="0"/>
              <a:t>ICON</a:t>
            </a:r>
            <a:r>
              <a:rPr lang="zh-TW" altLang="en-US" dirty="0"/>
              <a:t>選單、今日選書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5385048" y="2204864"/>
            <a:ext cx="1944216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5684"/>
              <a:gd name="adj6" fmla="val -2290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使用圖標簡化資訊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4953000" y="3777232"/>
            <a:ext cx="1872208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874"/>
              <a:gd name="adj6" fmla="val -3371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隨機推薦今日選書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54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584"/>
            <a:ext cx="9906000" cy="540140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/>
          <a:stretch/>
        </p:blipFill>
        <p:spPr>
          <a:xfrm>
            <a:off x="1040201" y="1459585"/>
            <a:ext cx="7825599" cy="5401409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首頁：依據書籍類別，隨機推薦書單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4160912" y="4040680"/>
            <a:ext cx="1944216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656"/>
              <a:gd name="adj6" fmla="val -2290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自資料庫渲染內容</a:t>
            </a:r>
          </a:p>
        </p:txBody>
      </p:sp>
      <p:sp>
        <p:nvSpPr>
          <p:cNvPr id="12" name="直線圖說文字 2 11"/>
          <p:cNvSpPr/>
          <p:nvPr/>
        </p:nvSpPr>
        <p:spPr>
          <a:xfrm>
            <a:off x="5169024" y="1580407"/>
            <a:ext cx="1872208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874"/>
              <a:gd name="adj6" fmla="val -3371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依照分類推薦選書</a:t>
            </a:r>
          </a:p>
        </p:txBody>
      </p:sp>
    </p:spTree>
    <p:extLst>
      <p:ext uri="{BB962C8B-B14F-4D97-AF65-F5344CB8AC3E}">
        <p14:creationId xmlns:p14="http://schemas.microsoft.com/office/powerpoint/2010/main" val="194333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2602"/>
            <a:ext cx="9906000" cy="5463941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首頁：隨機影片推薦、</a:t>
            </a:r>
            <a:r>
              <a:rPr lang="en-US" altLang="zh-TW" dirty="0"/>
              <a:t>Footer</a:t>
            </a:r>
          </a:p>
        </p:txBody>
      </p:sp>
      <p:sp>
        <p:nvSpPr>
          <p:cNvPr id="11" name="直線圖說文字 2 10"/>
          <p:cNvSpPr/>
          <p:nvPr/>
        </p:nvSpPr>
        <p:spPr>
          <a:xfrm>
            <a:off x="5169024" y="1772816"/>
            <a:ext cx="3528392" cy="360040"/>
          </a:xfrm>
          <a:prstGeom prst="borderCallout2">
            <a:avLst>
              <a:gd name="adj1" fmla="val 79357"/>
              <a:gd name="adj2" fmla="val -5126"/>
              <a:gd name="adj3" fmla="val 79357"/>
              <a:gd name="adj4" fmla="val -16133"/>
              <a:gd name="adj5" fmla="val 237833"/>
              <a:gd name="adj6" fmla="val -954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及預覽框中顯示影片預覽圖</a:t>
            </a:r>
          </a:p>
        </p:txBody>
      </p:sp>
      <p:sp>
        <p:nvSpPr>
          <p:cNvPr id="12" name="直線圖說文字 2 11"/>
          <p:cNvSpPr/>
          <p:nvPr/>
        </p:nvSpPr>
        <p:spPr>
          <a:xfrm>
            <a:off x="1352600" y="4653136"/>
            <a:ext cx="1224136" cy="360040"/>
          </a:xfrm>
          <a:prstGeom prst="borderCallout2">
            <a:avLst>
              <a:gd name="adj1" fmla="val 18750"/>
              <a:gd name="adj2" fmla="val -8333"/>
              <a:gd name="adj3" fmla="val 18751"/>
              <a:gd name="adj4" fmla="val -28551"/>
              <a:gd name="adj5" fmla="val 217631"/>
              <a:gd name="adj6" fmla="val -1346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Footer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846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110"/>
            <a:ext cx="9906000" cy="5427663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暢銷排行：商品列表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7473280" y="2708920"/>
            <a:ext cx="1944216" cy="360040"/>
          </a:xfrm>
          <a:prstGeom prst="borderCallout2">
            <a:avLst>
              <a:gd name="adj1" fmla="val 79357"/>
              <a:gd name="adj2" fmla="val -5126"/>
              <a:gd name="adj3" fmla="val 79357"/>
              <a:gd name="adj4" fmla="val -16133"/>
              <a:gd name="adj5" fmla="val 168568"/>
              <a:gd name="adj6" fmla="val -1007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顯示項目數量調整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5097016" y="5655809"/>
            <a:ext cx="1224136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8289"/>
              <a:gd name="adj6" fmla="val -3638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商品列表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直線圖說文字 2 6"/>
          <p:cNvSpPr/>
          <p:nvPr/>
        </p:nvSpPr>
        <p:spPr>
          <a:xfrm>
            <a:off x="1208584" y="5517232"/>
            <a:ext cx="1224136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2922"/>
              <a:gd name="adj6" fmla="val 266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側導覽列</a:t>
            </a:r>
          </a:p>
        </p:txBody>
      </p:sp>
    </p:spTree>
    <p:extLst>
      <p:ext uri="{BB962C8B-B14F-4D97-AF65-F5344CB8AC3E}">
        <p14:creationId xmlns:p14="http://schemas.microsoft.com/office/powerpoint/2010/main" val="37256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登入：帳號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C13DC00F-069A-4A7F-BA3C-E0080E7F4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0" y="1323336"/>
            <a:ext cx="7612425" cy="5130000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547774" y="3140968"/>
            <a:ext cx="2725706" cy="108012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6543"/>
              <a:gd name="adj6" fmla="val -34978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只輸入帳號資料但未輸入密碼情況下按下登入鍵，會</a:t>
            </a: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alert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提醒輸入密碼。</a:t>
            </a:r>
          </a:p>
        </p:txBody>
      </p:sp>
    </p:spTree>
    <p:extLst>
      <p:ext uri="{BB962C8B-B14F-4D97-AF65-F5344CB8AC3E}">
        <p14:creationId xmlns:p14="http://schemas.microsoft.com/office/powerpoint/2010/main" val="2174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登入：密碼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3CCD9CE4-41EC-46E5-9E70-1B3490811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39" y="1395344"/>
            <a:ext cx="7559721" cy="5130000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547774" y="3140968"/>
            <a:ext cx="2725706" cy="108012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6543"/>
              <a:gd name="adj6" fmla="val -34978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未輸入任何資料的情況下，按下登入鍵，</a:t>
            </a: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alert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提醒輸入帳號資料。</a:t>
            </a:r>
          </a:p>
        </p:txBody>
      </p:sp>
    </p:spTree>
    <p:extLst>
      <p:ext uri="{BB962C8B-B14F-4D97-AF65-F5344CB8AC3E}">
        <p14:creationId xmlns:p14="http://schemas.microsoft.com/office/powerpoint/2010/main" val="210683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2E86AF18-D65B-43BA-88F4-DCF5C8C48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8" y="1520457"/>
            <a:ext cx="4658969" cy="3241022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登入資料比對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1064568" y="5241498"/>
            <a:ext cx="2808312" cy="648072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資料庫已有資料的會員帳號即可登入網站首頁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C147067B-373D-4C3E-A0CC-83A18ABEE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369467"/>
            <a:ext cx="4630031" cy="23920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950336" y="5241498"/>
            <a:ext cx="2808312" cy="648072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資料庫比對結果查無資料的話會提醒先註冊</a:t>
            </a:r>
          </a:p>
        </p:txBody>
      </p:sp>
      <p:sp>
        <p:nvSpPr>
          <p:cNvPr id="2" name="矩形 1"/>
          <p:cNvSpPr/>
          <p:nvPr/>
        </p:nvSpPr>
        <p:spPr>
          <a:xfrm>
            <a:off x="1963169" y="3086213"/>
            <a:ext cx="360040" cy="72008"/>
          </a:xfrm>
          <a:prstGeom prst="rect">
            <a:avLst/>
          </a:prstGeom>
          <a:solidFill>
            <a:srgbClr val="F3F3F5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986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快速註冊（帳號、密碼）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1064568" y="5157192"/>
            <a:ext cx="2808312" cy="1008112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註冊畫面輸入要註冊的帳號及密碼按下註冊會員，資料就會存入後台資料庫</a:t>
            </a:r>
          </a:p>
        </p:txBody>
      </p:sp>
      <p:sp>
        <p:nvSpPr>
          <p:cNvPr id="10" name="矩形 9"/>
          <p:cNvSpPr/>
          <p:nvPr/>
        </p:nvSpPr>
        <p:spPr>
          <a:xfrm>
            <a:off x="5950336" y="5157192"/>
            <a:ext cx="2808312" cy="1008112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若是帳號有重複的狀況，會提醒請重新註冊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5A62CF6A-1F6A-4924-ACA9-00E25794A9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"/>
          <a:stretch/>
        </p:blipFill>
        <p:spPr>
          <a:xfrm>
            <a:off x="344488" y="2204864"/>
            <a:ext cx="4487338" cy="25931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FB52ECEB-C86F-409D-94C5-B764D7C764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823" y="2209428"/>
            <a:ext cx="4487338" cy="25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54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快速註冊（帳號、密碼）</a:t>
            </a:r>
            <a:endParaRPr lang="en-US" altLang="zh-TW" dirty="0"/>
          </a:p>
        </p:txBody>
      </p:sp>
      <p:sp>
        <p:nvSpPr>
          <p:cNvPr id="10" name="矩形 9"/>
          <p:cNvSpPr/>
          <p:nvPr/>
        </p:nvSpPr>
        <p:spPr>
          <a:xfrm>
            <a:off x="2720752" y="5517232"/>
            <a:ext cx="4464496" cy="432048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會員資料頁面輸入資料後，新增到資料庫中。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027F4E10-C440-455F-AA84-FF2DBE8EB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77" y="1787838"/>
            <a:ext cx="5579446" cy="35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40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影片總覽頁</a:t>
            </a:r>
            <a:endParaRPr lang="en-US" altLang="zh-TW" dirty="0"/>
          </a:p>
        </p:txBody>
      </p:sp>
      <p:pic>
        <p:nvPicPr>
          <p:cNvPr id="6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1931" y="1340768"/>
            <a:ext cx="8062138" cy="483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155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993000" y="1052736"/>
            <a:ext cx="7920000" cy="540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小組成員簡介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動機與目的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網站核心功能模組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技術選型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路由架構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bg1"/>
                </a:solidFill>
              </a:rPr>
              <a:t>UI</a:t>
            </a:r>
            <a:r>
              <a:rPr lang="zh-TW" altLang="en-US" sz="2400" dirty="0">
                <a:solidFill>
                  <a:schemeClr val="bg1"/>
                </a:solidFill>
              </a:rPr>
              <a:t>設計｜色彩配置｜</a:t>
            </a:r>
            <a:r>
              <a:rPr lang="en-US" altLang="zh-TW" sz="2400" dirty="0">
                <a:solidFill>
                  <a:schemeClr val="bg1"/>
                </a:solidFill>
              </a:rPr>
              <a:t>LOGO</a:t>
            </a:r>
            <a:r>
              <a:rPr lang="zh-TW" altLang="en-US" sz="2400">
                <a:solidFill>
                  <a:schemeClr val="bg1"/>
                </a:solidFill>
              </a:rPr>
              <a:t>概念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技術要點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流程演示</a:t>
            </a:r>
            <a:r>
              <a:rPr lang="en-US" altLang="zh-TW" sz="2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影片詳情頁</a:t>
            </a:r>
            <a:endParaRPr lang="en-US" altLang="zh-TW" dirty="0"/>
          </a:p>
        </p:txBody>
      </p:sp>
      <p:pic>
        <p:nvPicPr>
          <p:cNvPr id="4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5370" y="1412776"/>
            <a:ext cx="4975259" cy="4838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73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商品詳情頁</a:t>
            </a:r>
            <a:endParaRPr lang="en-US" altLang="zh-TW" dirty="0"/>
          </a:p>
        </p:txBody>
      </p:sp>
      <p:pic>
        <p:nvPicPr>
          <p:cNvPr id="6" name="Google Shape;7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6862" y="1772816"/>
            <a:ext cx="6772275" cy="407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87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商品詳情頁</a:t>
            </a:r>
            <a:endParaRPr lang="en-US" altLang="zh-TW" dirty="0"/>
          </a:p>
        </p:txBody>
      </p:sp>
      <p:pic>
        <p:nvPicPr>
          <p:cNvPr id="4" name="Google Shape;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2204864"/>
            <a:ext cx="6800850" cy="260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713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後台：管理登入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3152800" y="5085184"/>
            <a:ext cx="3960440" cy="792088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從資料庫拿取會員資料後，顯示在後台，並可做編輯與整筆刪除再傳回資料庫。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Google Shape;34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18946"/>
            <a:ext cx="9906000" cy="5539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34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/>
              <a:t>後台：會員管理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3152800" y="5085184"/>
            <a:ext cx="3960440" cy="792088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從資料庫拿取會員資料後，顯示在後台，並可做編輯與整筆刪除再傳回資料庫。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Google Shape;351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6" y="2132856"/>
            <a:ext cx="9897474" cy="2160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59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後台：商品管理（書籍上架）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5097016" y="3480350"/>
            <a:ext cx="3744416" cy="792088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按照資料庫格式上架新書，每個輸入匡都會對照到資料庫名稱做儲存。</a:t>
            </a:r>
          </a:p>
        </p:txBody>
      </p:sp>
      <p:pic>
        <p:nvPicPr>
          <p:cNvPr id="6" name="Google Shape;365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536" y="1556792"/>
            <a:ext cx="3960440" cy="5039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212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後台：商品管理（書籍上架）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5097016" y="3480350"/>
            <a:ext cx="3744416" cy="792088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讀取資料庫資料顯示畫面，修改書籍結束後再回傳到資料庫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Google Shape;371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536" y="1241376"/>
            <a:ext cx="4052497" cy="5283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99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後台：銷售圖表</a:t>
            </a:r>
            <a:endParaRPr lang="en-US" altLang="zh-TW" dirty="0"/>
          </a:p>
        </p:txBody>
      </p:sp>
      <p:pic>
        <p:nvPicPr>
          <p:cNvPr id="6" name="Google Shape;35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665" y="1457400"/>
            <a:ext cx="9919665" cy="54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46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流程演示</a:t>
            </a:r>
            <a:r>
              <a:rPr lang="en-US" altLang="zh-TW" sz="4000" dirty="0"/>
              <a:t>DEMO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成員及分工簡介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236713" y="1556792"/>
            <a:ext cx="9432573" cy="4903827"/>
            <a:chOff x="272480" y="1556792"/>
            <a:chExt cx="9432573" cy="4903827"/>
          </a:xfrm>
        </p:grpSpPr>
        <p:grpSp>
          <p:nvGrpSpPr>
            <p:cNvPr id="2" name="群組 1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5" name="文字方塊 34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與色彩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配置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CSS </a:t>
                </a:r>
                <a:r>
                  <a:rPr lang="en-US" altLang="zh-TW" sz="1400" dirty="0" smtClean="0"/>
                  <a:t>Variables</a:t>
                </a:r>
                <a:r>
                  <a:rPr lang="zh-TW" altLang="en-US" sz="1400" dirty="0" smtClean="0"/>
                  <a:t>設置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路由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架構設計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首頁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、商品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列表切版及相關功能製作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</a:t>
                </a: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資料表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簡報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組員：吳冠宇</a:t>
                </a: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3977116" y="4161658"/>
                <a:ext cx="2379435" cy="282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  <a:spcAft>
                    <a:spcPts val="500"/>
                  </a:spcAft>
                </a:pPr>
                <a:r>
                  <a: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Front-end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 dirty="0">
                    <a:solidFill>
                      <a:schemeClr val="tx1">
                        <a:lumMod val="75000"/>
                      </a:schemeClr>
                    </a:solidFill>
                  </a:rPr>
                  <a:t>活動總覽頁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 dirty="0">
                    <a:solidFill>
                      <a:schemeClr val="tx1">
                        <a:lumMod val="75000"/>
                      </a:schemeClr>
                    </a:solidFill>
                  </a:rPr>
                  <a:t>活動詳情頁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 dirty="0">
                    <a:solidFill>
                      <a:schemeClr val="tx1">
                        <a:lumMod val="75000"/>
                      </a:schemeClr>
                    </a:solidFill>
                  </a:rPr>
                  <a:t>後台畫面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algn="just">
                  <a:lnSpc>
                    <a:spcPct val="114000"/>
                  </a:lnSpc>
                  <a:spcAft>
                    <a:spcPts val="500"/>
                  </a:spcAft>
                </a:pPr>
                <a:r>
                  <a: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Back-end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 dirty="0">
                    <a:solidFill>
                      <a:schemeClr val="tx1">
                        <a:lumMod val="75000"/>
                      </a:schemeClr>
                    </a:solidFill>
                  </a:rPr>
                  <a:t>會員管理功能連接資料庫刪改查。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 dirty="0">
                    <a:solidFill>
                      <a:schemeClr val="tx1">
                        <a:lumMod val="75000"/>
                      </a:schemeClr>
                    </a:solidFill>
                  </a:rPr>
                  <a:t>銷售統計圖表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 dirty="0">
                    <a:solidFill>
                      <a:schemeClr val="tx1">
                        <a:lumMod val="75000"/>
                      </a:schemeClr>
                    </a:solidFill>
                  </a:rPr>
                  <a:t>商品上、下架功能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68" name="群組 67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69" name="矩形 68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71" name="文字方塊 70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組員：朱逸潔</a:t>
                  </a:r>
                </a:p>
              </p:txBody>
            </p:sp>
            <p:sp>
              <p:nvSpPr>
                <p:cNvPr id="72" name="文字方塊 71"/>
                <p:cNvSpPr txBox="1"/>
                <p:nvPr/>
              </p:nvSpPr>
              <p:spPr>
                <a:xfrm>
                  <a:off x="3977116" y="4161656"/>
                  <a:ext cx="2379435" cy="2501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14000"/>
                    </a:lnSpc>
                    <a:spcAft>
                      <a:spcPts val="500"/>
                    </a:spcAft>
                  </a:pPr>
                  <a:r>
                    <a:rPr kumimoji="1" lang="en-US" altLang="zh-TW" sz="1200" u="sng" dirty="0">
                      <a:solidFill>
                        <a:schemeClr val="tx1">
                          <a:lumMod val="75000"/>
                        </a:schemeClr>
                      </a:solidFill>
                    </a:rPr>
                    <a:t>Front-end</a:t>
                  </a: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200" dirty="0">
                      <a:solidFill>
                        <a:schemeClr val="tx1">
                          <a:lumMod val="75000"/>
                        </a:schemeClr>
                      </a:solidFill>
                    </a:rPr>
                    <a:t>登入、註冊</a:t>
                  </a:r>
                  <a:endParaRPr kumimoji="1" lang="en-US" altLang="zh-TW" sz="12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200" dirty="0">
                      <a:solidFill>
                        <a:schemeClr val="tx1">
                          <a:lumMod val="75000"/>
                        </a:schemeClr>
                      </a:solidFill>
                    </a:rPr>
                    <a:t>會員資料頁面</a:t>
                  </a:r>
                  <a:endParaRPr kumimoji="1" lang="en-US" altLang="zh-TW" sz="12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200" dirty="0">
                      <a:solidFill>
                        <a:schemeClr val="tx1">
                          <a:lumMod val="75000"/>
                        </a:schemeClr>
                      </a:solidFill>
                    </a:rPr>
                    <a:t>會員資料連接後端，增刪改查功能。</a:t>
                  </a:r>
                  <a:endParaRPr kumimoji="1" lang="en-US" altLang="zh-TW" sz="12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algn="just">
                    <a:lnSpc>
                      <a:spcPct val="114000"/>
                    </a:lnSpc>
                    <a:spcAft>
                      <a:spcPts val="500"/>
                    </a:spcAft>
                  </a:pPr>
                  <a:r>
                    <a:rPr kumimoji="1" lang="en-US" altLang="zh-TW" sz="1200" u="sng" dirty="0">
                      <a:solidFill>
                        <a:schemeClr val="tx1">
                          <a:lumMod val="75000"/>
                        </a:schemeClr>
                      </a:solidFill>
                    </a:rPr>
                    <a:t>Back-end</a:t>
                  </a: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200" dirty="0">
                      <a:solidFill>
                        <a:schemeClr val="tx1">
                          <a:lumMod val="75000"/>
                        </a:schemeClr>
                      </a:solidFill>
                    </a:rPr>
                    <a:t>資料庫建置與維護</a:t>
                  </a:r>
                  <a:endParaRPr kumimoji="1" lang="en-US" altLang="zh-TW" sz="12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200" dirty="0">
                      <a:solidFill>
                        <a:schemeClr val="tx1">
                          <a:lumMod val="75000"/>
                        </a:schemeClr>
                      </a:solidFill>
                    </a:rPr>
                    <a:t>登入驗證及註冊功能</a:t>
                  </a:r>
                  <a:endParaRPr kumimoji="1" lang="en-US" altLang="zh-TW" sz="12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3" name="文字方塊 72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</p:grpSp>
          <p:pic>
            <p:nvPicPr>
              <p:cNvPr id="86" name="圖片 8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8" name="群組 7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5236224" y="3856111"/>
                <a:ext cx="2039515" cy="2207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  <a:spcAft>
                    <a:spcPts val="500"/>
                  </a:spcAft>
                </a:pPr>
                <a:r>
                  <a: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Front-end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 dirty="0">
                    <a:solidFill>
                      <a:schemeClr val="tx1">
                        <a:lumMod val="75000"/>
                      </a:schemeClr>
                    </a:solidFill>
                  </a:rPr>
                  <a:t>影片總覽與影片內容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 dirty="0">
                    <a:solidFill>
                      <a:schemeClr val="tx1">
                        <a:lumMod val="75000"/>
                      </a:schemeClr>
                    </a:solidFill>
                  </a:rPr>
                  <a:t>會員資料頁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 dirty="0">
                    <a:solidFill>
                      <a:schemeClr val="tx1">
                        <a:lumMod val="75000"/>
                      </a:schemeClr>
                    </a:solidFill>
                  </a:rPr>
                  <a:t>購物車頁面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>
                    <a:solidFill>
                      <a:schemeClr val="tx1">
                        <a:lumMod val="75000"/>
                      </a:schemeClr>
                    </a:solidFill>
                  </a:rPr>
                  <a:t>結帳頁面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 dirty="0">
                    <a:solidFill>
                      <a:schemeClr val="tx1">
                        <a:lumMod val="75000"/>
                      </a:schemeClr>
                    </a:solidFill>
                  </a:rPr>
                  <a:t>商品頁放大鏡</a:t>
                </a:r>
              </a:p>
              <a:p>
                <a:pPr algn="just">
                  <a:lnSpc>
                    <a:spcPct val="114000"/>
                  </a:lnSpc>
                  <a:spcAft>
                    <a:spcPts val="500"/>
                  </a:spcAft>
                </a:pPr>
                <a:r>
                  <a: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Back-end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200" dirty="0">
                    <a:solidFill>
                      <a:schemeClr val="tx1">
                        <a:lumMod val="75000"/>
                      </a:schemeClr>
                    </a:solidFill>
                  </a:rPr>
                  <a:t>資料庫串接＆畫面渲染</a:t>
                </a:r>
                <a:endParaRPr kumimoji="1" lang="en-US" altLang="zh-TW" sz="11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88" name="圖片 8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72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動機與目的、目標客群</a:t>
            </a:r>
          </a:p>
        </p:txBody>
      </p:sp>
      <p:sp>
        <p:nvSpPr>
          <p:cNvPr id="33" name="內容版面配置區 1"/>
          <p:cNvSpPr>
            <a:spLocks noGrp="1"/>
          </p:cNvSpPr>
          <p:nvPr>
            <p:ph idx="1"/>
          </p:nvPr>
        </p:nvSpPr>
        <p:spPr>
          <a:xfrm>
            <a:off x="1190796" y="1556792"/>
            <a:ext cx="7524408" cy="2376264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/>
              <a:t>動機與目的</a:t>
            </a:r>
            <a:endParaRPr lang="en-US" altLang="zh-TW" dirty="0"/>
          </a:p>
          <a:p>
            <a:pPr lvl="1" algn="just"/>
            <a:r>
              <a:rPr lang="zh-TW" altLang="en-US" dirty="0"/>
              <a:t>目的：電商網站，主要販售藝術設計類別書籍，並做為相關資訊分享平台。 </a:t>
            </a:r>
            <a:endParaRPr lang="en-US" altLang="zh-TW" dirty="0"/>
          </a:p>
          <a:p>
            <a:pPr lvl="1" algn="just"/>
            <a:r>
              <a:rPr lang="zh-TW" altLang="en-US" dirty="0"/>
              <a:t>動機：將實體獨立書店轉換為有特定目標客群的電商網站。</a:t>
            </a:r>
            <a:endParaRPr lang="en-US" altLang="zh-TW" dirty="0"/>
          </a:p>
        </p:txBody>
      </p:sp>
      <p:sp>
        <p:nvSpPr>
          <p:cNvPr id="34" name="內容版面配置區 1"/>
          <p:cNvSpPr txBox="1">
            <a:spLocks/>
          </p:cNvSpPr>
          <p:nvPr/>
        </p:nvSpPr>
        <p:spPr bwMode="ltGray">
          <a:xfrm>
            <a:off x="1190796" y="4248472"/>
            <a:ext cx="7524408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目標客群</a:t>
            </a:r>
            <a:endParaRPr lang="en-US" altLang="zh-TW" dirty="0"/>
          </a:p>
          <a:p>
            <a:pPr lvl="1" algn="just"/>
            <a:r>
              <a:rPr lang="zh-TW" altLang="en-US" dirty="0"/>
              <a:t>對藝術設計相關書籍類選書有需求的消費者。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網站核心功能</a:t>
            </a:r>
          </a:p>
        </p:txBody>
      </p:sp>
      <p:grpSp>
        <p:nvGrpSpPr>
          <p:cNvPr id="107" name="群組 106"/>
          <p:cNvGrpSpPr/>
          <p:nvPr/>
        </p:nvGrpSpPr>
        <p:grpSpPr>
          <a:xfrm>
            <a:off x="1090234" y="5013176"/>
            <a:ext cx="7725532" cy="1008112"/>
            <a:chOff x="683852" y="5013176"/>
            <a:chExt cx="7725532" cy="1008112"/>
          </a:xfrm>
        </p:grpSpPr>
        <p:grpSp>
          <p:nvGrpSpPr>
            <p:cNvPr id="104" name="群組 103"/>
            <p:cNvGrpSpPr/>
            <p:nvPr/>
          </p:nvGrpSpPr>
          <p:grpSpPr>
            <a:xfrm>
              <a:off x="1424608" y="5013176"/>
              <a:ext cx="6984776" cy="1008112"/>
              <a:chOff x="1424608" y="5013176"/>
              <a:chExt cx="6984776" cy="1008112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1724235" y="5319386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後台登入</a:t>
                </a: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448562" y="5319385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商品管理</a:t>
                </a: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5167100" y="5319384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會員管理</a:t>
                </a: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6909610" y="5319384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銷售圖表</a:t>
                </a:r>
              </a:p>
            </p:txBody>
          </p:sp>
          <p:sp>
            <p:nvSpPr>
              <p:cNvPr id="74" name="圓角矩形 73"/>
              <p:cNvSpPr/>
              <p:nvPr/>
            </p:nvSpPr>
            <p:spPr>
              <a:xfrm>
                <a:off x="1424608" y="5013176"/>
                <a:ext cx="6984776" cy="1008112"/>
              </a:xfrm>
              <a:prstGeom prst="roundRect">
                <a:avLst>
                  <a:gd name="adj" fmla="val 10852"/>
                </a:avLst>
              </a:prstGeom>
              <a:noFill/>
              <a:ln w="381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05" name="矩形 104"/>
            <p:cNvSpPr/>
            <p:nvPr/>
          </p:nvSpPr>
          <p:spPr>
            <a:xfrm>
              <a:off x="683852" y="5396393"/>
              <a:ext cx="504056" cy="287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b="1" dirty="0">
                  <a:solidFill>
                    <a:srgbClr val="39393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後台</a:t>
              </a:r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1090234" y="1581234"/>
            <a:ext cx="7725532" cy="2999893"/>
            <a:chOff x="683852" y="1581234"/>
            <a:chExt cx="7725532" cy="2999893"/>
          </a:xfrm>
        </p:grpSpPr>
        <p:sp>
          <p:nvSpPr>
            <p:cNvPr id="108" name="圓角矩形 107"/>
            <p:cNvSpPr/>
            <p:nvPr/>
          </p:nvSpPr>
          <p:spPr>
            <a:xfrm>
              <a:off x="1424608" y="1581234"/>
              <a:ext cx="6984776" cy="2999893"/>
            </a:xfrm>
            <a:prstGeom prst="roundRect">
              <a:avLst>
                <a:gd name="adj" fmla="val 4943"/>
              </a:avLst>
            </a:prstGeom>
            <a:solidFill>
              <a:schemeClr val="bg1">
                <a:alpha val="15000"/>
              </a:schemeClr>
            </a:solidFill>
            <a:ln w="38100">
              <a:noFill/>
              <a:prstDash val="dash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724235" y="1884489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首頁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3448562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註冊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3448562" y="1884488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搜尋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5172889" y="1884488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商品列表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6897216" y="1884487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商品詳情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6897216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購物車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6897887" y="3821385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結帳</a:t>
              </a:r>
              <a:endParaRPr kumimoji="1" lang="zh-TW" altLang="en-US" b="1" dirty="0">
                <a:solidFill>
                  <a:srgbClr val="292929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172889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登入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169024" y="3821384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會員中心</a:t>
              </a:r>
            </a:p>
          </p:txBody>
        </p:sp>
        <p:cxnSp>
          <p:nvCxnSpPr>
            <p:cNvPr id="75" name="直線箭頭接點 74"/>
            <p:cNvCxnSpPr>
              <a:stCxn id="58" idx="3"/>
              <a:endCxn id="61" idx="1"/>
            </p:cNvCxnSpPr>
            <p:nvPr/>
          </p:nvCxnSpPr>
          <p:spPr>
            <a:xfrm flipV="1">
              <a:off x="2912235" y="2105124"/>
              <a:ext cx="536327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箭頭接點 77"/>
            <p:cNvCxnSpPr>
              <a:stCxn id="61" idx="3"/>
              <a:endCxn id="62" idx="1"/>
            </p:cNvCxnSpPr>
            <p:nvPr/>
          </p:nvCxnSpPr>
          <p:spPr>
            <a:xfrm>
              <a:off x="4636562" y="2105124"/>
              <a:ext cx="53632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62" idx="3"/>
              <a:endCxn id="63" idx="1"/>
            </p:cNvCxnSpPr>
            <p:nvPr/>
          </p:nvCxnSpPr>
          <p:spPr>
            <a:xfrm flipV="1">
              <a:off x="6360889" y="2105123"/>
              <a:ext cx="536327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肘形接點 84"/>
            <p:cNvCxnSpPr>
              <a:stCxn id="63" idx="2"/>
              <a:endCxn id="67" idx="0"/>
            </p:cNvCxnSpPr>
            <p:nvPr/>
          </p:nvCxnSpPr>
          <p:spPr>
            <a:xfrm rot="5400000">
              <a:off x="6365464" y="1727184"/>
              <a:ext cx="527178" cy="1724327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>
              <a:stCxn id="67" idx="3"/>
              <a:endCxn id="64" idx="1"/>
            </p:cNvCxnSpPr>
            <p:nvPr/>
          </p:nvCxnSpPr>
          <p:spPr>
            <a:xfrm>
              <a:off x="6360889" y="3073572"/>
              <a:ext cx="53632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/>
            <p:cNvCxnSpPr>
              <a:stCxn id="59" idx="3"/>
              <a:endCxn id="67" idx="1"/>
            </p:cNvCxnSpPr>
            <p:nvPr/>
          </p:nvCxnSpPr>
          <p:spPr>
            <a:xfrm>
              <a:off x="4636562" y="3073572"/>
              <a:ext cx="53632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接點 91"/>
            <p:cNvCxnSpPr>
              <a:stCxn id="58" idx="2"/>
              <a:endCxn id="59" idx="1"/>
            </p:cNvCxnSpPr>
            <p:nvPr/>
          </p:nvCxnSpPr>
          <p:spPr>
            <a:xfrm rot="16200000" flipH="1">
              <a:off x="2509492" y="2134502"/>
              <a:ext cx="747812" cy="113032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/>
            <p:cNvCxnSpPr>
              <a:stCxn id="67" idx="2"/>
              <a:endCxn id="68" idx="0"/>
            </p:cNvCxnSpPr>
            <p:nvPr/>
          </p:nvCxnSpPr>
          <p:spPr>
            <a:xfrm flipH="1">
              <a:off x="5763024" y="3294207"/>
              <a:ext cx="3865" cy="52717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/>
            <p:cNvCxnSpPr>
              <a:stCxn id="64" idx="2"/>
              <a:endCxn id="65" idx="0"/>
            </p:cNvCxnSpPr>
            <p:nvPr/>
          </p:nvCxnSpPr>
          <p:spPr>
            <a:xfrm>
              <a:off x="7491216" y="3294207"/>
              <a:ext cx="671" cy="52717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 105"/>
            <p:cNvSpPr/>
            <p:nvPr/>
          </p:nvSpPr>
          <p:spPr>
            <a:xfrm>
              <a:off x="683852" y="1959414"/>
              <a:ext cx="504056" cy="287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b="1" dirty="0">
                  <a:solidFill>
                    <a:srgbClr val="39393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前台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423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技術選型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700808"/>
            <a:ext cx="8841432" cy="382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7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262336"/>
            <a:ext cx="6662886" cy="5116352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路由架構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314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714">
            <a:off x="10399477" y="878979"/>
            <a:ext cx="2459337" cy="724792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TW" dirty="0"/>
              <a:t>UI</a:t>
            </a:r>
            <a:r>
              <a:rPr lang="zh-TW" altLang="en-US" dirty="0"/>
              <a:t>設計｜</a:t>
            </a:r>
            <a:r>
              <a:rPr lang="en-US" altLang="zh-TW" dirty="0"/>
              <a:t>LOGO</a:t>
            </a:r>
            <a:r>
              <a:rPr lang="zh-TW" altLang="en-US" dirty="0"/>
              <a:t>概念｜色彩配置</a:t>
            </a:r>
          </a:p>
        </p:txBody>
      </p:sp>
      <p:sp>
        <p:nvSpPr>
          <p:cNvPr id="33" name="內容版面配置區 1"/>
          <p:cNvSpPr>
            <a:spLocks noGrp="1"/>
          </p:cNvSpPr>
          <p:nvPr>
            <p:ph idx="1"/>
          </p:nvPr>
        </p:nvSpPr>
        <p:spPr>
          <a:xfrm>
            <a:off x="1190796" y="1556792"/>
            <a:ext cx="7524408" cy="2376264"/>
          </a:xfrm>
        </p:spPr>
        <p:txBody>
          <a:bodyPr>
            <a:normAutofit/>
          </a:bodyPr>
          <a:lstStyle/>
          <a:p>
            <a:pPr algn="just"/>
            <a:r>
              <a:rPr lang="en-US" altLang="zh-TW" sz="2400" dirty="0"/>
              <a:t>UI</a:t>
            </a:r>
            <a:r>
              <a:rPr lang="zh-TW" altLang="en-US" sz="2400" dirty="0"/>
              <a:t>設計</a:t>
            </a:r>
            <a:endParaRPr lang="en-US" altLang="zh-TW" sz="2400" dirty="0"/>
          </a:p>
          <a:p>
            <a:pPr lvl="1" algn="just"/>
            <a:r>
              <a:rPr lang="zh-TW" altLang="en-US" sz="2000" dirty="0"/>
              <a:t>使用希克定律，避免使用者因過多選擇而分心，使整體購物流程與體驗更加順暢。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使用圖標簡化資訊，協助使用者降低認知負荷。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考量繁體字的閱讀舒適性，字體不小於</a:t>
            </a:r>
            <a:r>
              <a:rPr lang="en-US" altLang="zh-TW" sz="2000" dirty="0"/>
              <a:t>14px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sp>
        <p:nvSpPr>
          <p:cNvPr id="34" name="內容版面配置區 1"/>
          <p:cNvSpPr txBox="1">
            <a:spLocks/>
          </p:cNvSpPr>
          <p:nvPr/>
        </p:nvSpPr>
        <p:spPr bwMode="ltGray">
          <a:xfrm>
            <a:off x="1190796" y="4005064"/>
            <a:ext cx="4979684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400" dirty="0"/>
              <a:t>LOGO</a:t>
            </a:r>
            <a:r>
              <a:rPr lang="zh-TW" altLang="en-US" sz="2400" dirty="0"/>
              <a:t>概念及色彩配置</a:t>
            </a:r>
            <a:endParaRPr lang="en-US" altLang="zh-TW" sz="2400" dirty="0"/>
          </a:p>
          <a:p>
            <a:pPr lvl="1" algn="just"/>
            <a:r>
              <a:rPr lang="en-US" altLang="zh-TW" sz="2000" dirty="0"/>
              <a:t>LOGO</a:t>
            </a:r>
            <a:r>
              <a:rPr lang="zh-TW" altLang="en-US" sz="2000" dirty="0"/>
              <a:t>採用類手寫感字體，增加品牌的人文溫度。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色彩配置以主色</a:t>
            </a:r>
            <a:r>
              <a:rPr lang="en-US" altLang="zh-TW" sz="2000" dirty="0"/>
              <a:t>60%</a:t>
            </a:r>
            <a:r>
              <a:rPr lang="zh-TW" altLang="en-US" sz="2000" dirty="0"/>
              <a:t>、輔色</a:t>
            </a:r>
            <a:r>
              <a:rPr lang="en-US" altLang="zh-TW" sz="2000" dirty="0"/>
              <a:t>30%</a:t>
            </a:r>
            <a:r>
              <a:rPr lang="zh-TW" altLang="en-US" sz="2000" dirty="0"/>
              <a:t>、重點色</a:t>
            </a:r>
            <a:r>
              <a:rPr lang="en-US" altLang="zh-TW" sz="2000" dirty="0"/>
              <a:t>10%</a:t>
            </a:r>
            <a:r>
              <a:rPr lang="zh-TW" altLang="en-US" sz="2000" dirty="0"/>
              <a:t>，佐以重點色以搭配。</a:t>
            </a:r>
            <a:endParaRPr lang="en-US" altLang="zh-TW" sz="2000" dirty="0"/>
          </a:p>
        </p:txBody>
      </p:sp>
      <p:grpSp>
        <p:nvGrpSpPr>
          <p:cNvPr id="3" name="群組 2"/>
          <p:cNvGrpSpPr/>
          <p:nvPr/>
        </p:nvGrpSpPr>
        <p:grpSpPr>
          <a:xfrm>
            <a:off x="6698980" y="4833156"/>
            <a:ext cx="2016224" cy="504056"/>
            <a:chOff x="6393160" y="5661248"/>
            <a:chExt cx="2016224" cy="504056"/>
          </a:xfrm>
        </p:grpSpPr>
        <p:sp>
          <p:nvSpPr>
            <p:cNvPr id="2" name="矩形 1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855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首頁：顯圖輪播、</a:t>
            </a:r>
            <a:r>
              <a:rPr lang="en-US" altLang="zh-TW" dirty="0"/>
              <a:t>Header</a:t>
            </a:r>
            <a:r>
              <a:rPr lang="zh-TW" altLang="en-US" dirty="0"/>
              <a:t>搜尋欄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337"/>
            <a:ext cx="9906000" cy="5427663"/>
          </a:xfrm>
          <a:prstGeom prst="rect">
            <a:avLst/>
          </a:prstGeom>
        </p:spPr>
      </p:pic>
      <p:sp>
        <p:nvSpPr>
          <p:cNvPr id="11" name="直線圖說文字 2 10"/>
          <p:cNvSpPr/>
          <p:nvPr/>
        </p:nvSpPr>
        <p:spPr>
          <a:xfrm>
            <a:off x="5385048" y="2060848"/>
            <a:ext cx="1584176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454"/>
              <a:gd name="adj6" fmla="val -35729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搜尋欄</a:t>
            </a:r>
          </a:p>
        </p:txBody>
      </p:sp>
      <p:sp>
        <p:nvSpPr>
          <p:cNvPr id="12" name="直線圖說文字 2 11"/>
          <p:cNvSpPr/>
          <p:nvPr/>
        </p:nvSpPr>
        <p:spPr>
          <a:xfrm>
            <a:off x="8049344" y="5805264"/>
            <a:ext cx="1584176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2797"/>
              <a:gd name="adj6" fmla="val -25890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顯圖輪播控制</a:t>
            </a:r>
          </a:p>
        </p:txBody>
      </p:sp>
    </p:spTree>
    <p:extLst>
      <p:ext uri="{BB962C8B-B14F-4D97-AF65-F5344CB8AC3E}">
        <p14:creationId xmlns:p14="http://schemas.microsoft.com/office/powerpoint/2010/main" val="1940060170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4331</TotalTime>
  <Words>796</Words>
  <Application>Microsoft Macintosh PowerPoint</Application>
  <PresentationFormat>A4 紙張 (210x297 公釐)</PresentationFormat>
  <Paragraphs>142</Paragraphs>
  <Slides>29</Slides>
  <Notes>5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0" baseType="lpstr">
      <vt:lpstr>Avenir Next LT Pro Light</vt:lpstr>
      <vt:lpstr>Calibri</vt:lpstr>
      <vt:lpstr>Liberation Sans</vt:lpstr>
      <vt:lpstr>Microsoft JhengHei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網路書店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流程演示DEMO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77</cp:revision>
  <dcterms:created xsi:type="dcterms:W3CDTF">2021-04-12T00:49:08Z</dcterms:created>
  <dcterms:modified xsi:type="dcterms:W3CDTF">2022-12-09T12:35:34Z</dcterms:modified>
  <cp:category/>
</cp:coreProperties>
</file>